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33" r:id="rId3"/>
    <p:sldMasterId id="214748373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Ubuntu"/>
      <p:regular r:id="rId35"/>
      <p:bold r:id="rId36"/>
      <p:italic r:id="rId37"/>
      <p:boldItalic r:id="rId38"/>
    </p:embeddedFont>
    <p:embeddedFont>
      <p:font typeface="Ubuntu Light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Arvo"/>
      <p:regular r:id="rId47"/>
      <p:bold r:id="rId48"/>
      <p:italic r:id="rId49"/>
      <p:boldItalic r:id="rId50"/>
    </p:embeddedFont>
    <p:embeddedFont>
      <p:font typeface="Bodoni"/>
      <p:regular r:id="rId51"/>
      <p:bold r:id="rId52"/>
      <p:italic r:id="rId53"/>
      <p:boldItalic r:id="rId54"/>
    </p:embeddedFont>
    <p:embeddedFont>
      <p:font typeface="Roboto Light"/>
      <p:regular r:id="rId55"/>
      <p:bold r:id="rId56"/>
      <p:italic r:id="rId57"/>
      <p:boldItalic r:id="rId58"/>
    </p:embeddedFont>
    <p:embeddedFont>
      <p:font typeface="Oswald"/>
      <p:regular r:id="rId59"/>
      <p:bold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buntuLight-bold.fntdata"/><Relationship Id="rId42" Type="http://schemas.openxmlformats.org/officeDocument/2006/relationships/font" Target="fonts/UbuntuLight-boldItalic.fntdata"/><Relationship Id="rId41" Type="http://schemas.openxmlformats.org/officeDocument/2006/relationships/font" Target="fonts/UbuntuLight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Arvo-bold.fntdata"/><Relationship Id="rId47" Type="http://schemas.openxmlformats.org/officeDocument/2006/relationships/font" Target="fonts/Arvo-regular.fntdata"/><Relationship Id="rId49" Type="http://schemas.openxmlformats.org/officeDocument/2006/relationships/font" Target="fonts/Arv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Ubuntu-regular.fntdata"/><Relationship Id="rId34" Type="http://schemas.openxmlformats.org/officeDocument/2006/relationships/slide" Target="slides/slide29.xml"/><Relationship Id="rId37" Type="http://schemas.openxmlformats.org/officeDocument/2006/relationships/font" Target="fonts/Ubuntu-italic.fntdata"/><Relationship Id="rId36" Type="http://schemas.openxmlformats.org/officeDocument/2006/relationships/font" Target="fonts/Ubuntu-bold.fntdata"/><Relationship Id="rId39" Type="http://schemas.openxmlformats.org/officeDocument/2006/relationships/font" Target="fonts/UbuntuLight-regular.fntdata"/><Relationship Id="rId38" Type="http://schemas.openxmlformats.org/officeDocument/2006/relationships/font" Target="fonts/Ubuntu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swald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odoni-regular.fntdata"/><Relationship Id="rId50" Type="http://schemas.openxmlformats.org/officeDocument/2006/relationships/font" Target="fonts/Arvo-boldItalic.fntdata"/><Relationship Id="rId53" Type="http://schemas.openxmlformats.org/officeDocument/2006/relationships/font" Target="fonts/Bodoni-italic.fntdata"/><Relationship Id="rId52" Type="http://schemas.openxmlformats.org/officeDocument/2006/relationships/font" Target="fonts/Bodoni-bold.fntdata"/><Relationship Id="rId11" Type="http://schemas.openxmlformats.org/officeDocument/2006/relationships/slide" Target="slides/slide6.xml"/><Relationship Id="rId55" Type="http://schemas.openxmlformats.org/officeDocument/2006/relationships/font" Target="fonts/RobotoLight-regular.fntdata"/><Relationship Id="rId10" Type="http://schemas.openxmlformats.org/officeDocument/2006/relationships/slide" Target="slides/slide5.xml"/><Relationship Id="rId54" Type="http://schemas.openxmlformats.org/officeDocument/2006/relationships/font" Target="fonts/Bodoni-boldItalic.fntdata"/><Relationship Id="rId13" Type="http://schemas.openxmlformats.org/officeDocument/2006/relationships/slide" Target="slides/slide8.xml"/><Relationship Id="rId57" Type="http://schemas.openxmlformats.org/officeDocument/2006/relationships/font" Target="fonts/RobotoLight-italic.fntdata"/><Relationship Id="rId12" Type="http://schemas.openxmlformats.org/officeDocument/2006/relationships/slide" Target="slides/slide7.xml"/><Relationship Id="rId56" Type="http://schemas.openxmlformats.org/officeDocument/2006/relationships/font" Target="fonts/RobotoLight-bold.fntdata"/><Relationship Id="rId15" Type="http://schemas.openxmlformats.org/officeDocument/2006/relationships/slide" Target="slides/slide10.xml"/><Relationship Id="rId59" Type="http://schemas.openxmlformats.org/officeDocument/2006/relationships/font" Target="fonts/Oswald-regular.fntdata"/><Relationship Id="rId14" Type="http://schemas.openxmlformats.org/officeDocument/2006/relationships/slide" Target="slides/slide9.xml"/><Relationship Id="rId58" Type="http://schemas.openxmlformats.org/officeDocument/2006/relationships/font" Target="fonts/RobotoLigh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5ac5c363dbbaf88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5ac5c363dbbaf88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60060311b44c68de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60060311b44c68de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4fc20f24211c846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4fc20f24211c846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4fc20f24211c846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4fc20f24211c846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4fc20f24211c846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4fc20f24211c846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4fc20f24211c846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4fc20f24211c846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4fc20f24211c846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4fc20f24211c846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4fc20f24211c846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4fc20f24211c846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4fc20f24211c846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4fc20f24211c846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65483d849736c29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65483d849736c29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65483d849736c29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65483d849736c29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d865b15aeba666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d865b15aeba666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5483d849736c29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65483d849736c29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4fc20f24211c846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4fc20f24211c846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65483d849736c29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65483d849736c29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4fc20f24211c846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4fc20f24211c846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65483d849736c29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65483d849736c29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4fc20f24211c846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4fc20f24211c846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65483d849736c29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65483d849736c29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65483d849736c29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65483d849736c29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a8093a7702_0_0:notes"/>
          <p:cNvSpPr/>
          <p:nvPr>
            <p:ph idx="2" type="sldImg"/>
          </p:nvPr>
        </p:nvSpPr>
        <p:spPr>
          <a:xfrm>
            <a:off x="381173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a8093a7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a8093a770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6" name="Google Shape;1036;ga8093a770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d865b15aeba666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d865b15aeba666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6d865b15aeba666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6d865b15aeba666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6d865b15aeba666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6d865b15aeba666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d865b15aeba666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d865b15aeba666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6d865b15aeba666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6d865b15aeba666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d865b15aeba6661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d865b15aeba6661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6d865b15aeba666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6d865b15aeba666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5" name="Google Shape;145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6" name="Google Shape;146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0" name="Google Shape;150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" name="Google Shape;152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0" name="Google Shape;160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5" name="Google Shape;165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6" name="Google Shape;166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" name="Google Shape;172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7" name="Google Shape;177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8" name="Google Shape;178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2" name="Google Shape;182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5" name="Google Shape;185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9" name="Google Shape;189;p2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0" name="Google Shape;190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9" name="Google Shape;199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Google Shape;200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Google Shape;201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8" name="Google Shape;208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" name="Google Shape;209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3" name="Google Shape;213;p31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31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6" name="Google Shape;216;p31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" name="Google Shape;223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" name="Google Shape;224;p32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5" name="Google Shape;225;p32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32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7" name="Google Shape;227;p32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" name="Google Shape;22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3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31" name="Google Shape;231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3" name="Google Shape;233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2" name="Google Shape;24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5" name="Google Shape;245;p3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6" name="Google Shape;246;p3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8" name="Google Shape;248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2" name="Google Shape;252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" name="Google Shape;253;p3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3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6" name="Google Shape;256;p36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7" name="Google Shape;25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9" name="Google Shape;259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7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3" name="Google Shape;263;p3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7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5" name="Google Shape;26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8" name="Google Shape;268;p3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3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3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3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2" name="Google Shape;272;p3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6" name="Google Shape;276;p3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3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9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1" name="Google Shape;28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0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4" name="Google Shape;284;p4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5" name="Google Shape;285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6" name="Google Shape;286;p4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88" name="Google Shape;288;p40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40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40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40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40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40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4" name="Google Shape;294;p40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5" name="Google Shape;295;p40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9" name="Google Shape;299;p41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0" name="Google Shape;300;p41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41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4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4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7" name="Google Shape;307;p42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2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" name="Google Shape;312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3" name="Google Shape;313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3"/>
          <p:cNvSpPr txBox="1"/>
          <p:nvPr>
            <p:ph type="title"/>
          </p:nvPr>
        </p:nvSpPr>
        <p:spPr>
          <a:xfrm>
            <a:off x="1519238" y="373725"/>
            <a:ext cx="6111300" cy="69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17" name="Google Shape;3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4"/>
          <p:cNvSpPr/>
          <p:nvPr/>
        </p:nvSpPr>
        <p:spPr>
          <a:xfrm>
            <a:off x="4015975" y="2023975"/>
            <a:ext cx="1111800" cy="11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44"/>
          <p:cNvCxnSpPr>
            <a:endCxn id="322" idx="0"/>
          </p:cNvCxnSpPr>
          <p:nvPr/>
        </p:nvCxnSpPr>
        <p:spPr>
          <a:xfrm>
            <a:off x="4572000" y="-181350"/>
            <a:ext cx="0" cy="2419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44"/>
          <p:cNvSpPr txBox="1"/>
          <p:nvPr>
            <p:ph type="title"/>
          </p:nvPr>
        </p:nvSpPr>
        <p:spPr>
          <a:xfrm>
            <a:off x="2212175" y="3410125"/>
            <a:ext cx="47196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324" name="Google Shape;324;p4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" name="Google Shape;325;p44"/>
          <p:cNvSpPr txBox="1"/>
          <p:nvPr>
            <p:ph hasCustomPrompt="1" idx="2" type="title"/>
          </p:nvPr>
        </p:nvSpPr>
        <p:spPr>
          <a:xfrm>
            <a:off x="3797100" y="2119500"/>
            <a:ext cx="1549800" cy="8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6" name="Google Shape;326;p44"/>
          <p:cNvSpPr/>
          <p:nvPr/>
        </p:nvSpPr>
        <p:spPr>
          <a:xfrm>
            <a:off x="720000" y="146117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4"/>
          <p:cNvSpPr/>
          <p:nvPr/>
        </p:nvSpPr>
        <p:spPr>
          <a:xfrm>
            <a:off x="6938625" y="116412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4"/>
          <p:cNvSpPr/>
          <p:nvPr/>
        </p:nvSpPr>
        <p:spPr>
          <a:xfrm>
            <a:off x="3658925" y="16570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44"/>
          <p:cNvSpPr/>
          <p:nvPr/>
        </p:nvSpPr>
        <p:spPr>
          <a:xfrm>
            <a:off x="6578625" y="20322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7" name="Google Shape;337;p46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7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47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1" name="Google Shape;341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42" name="Google Shape;342;p47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3" name="Google Shape;343;p47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47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5" name="Google Shape;345;p47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6" name="Google Shape;346;p47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7" name="Google Shape;347;p47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8" name="Google Shape;348;p47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47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7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7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7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53" name="Google Shape;353;p47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54" name="Google Shape;354;p47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8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7" name="Google Shape;357;p48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8" name="Google Shape;358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59" name="Google Shape;359;p48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8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48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4" name="Google Shape;364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365" name="Google Shape;365;p49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8" name="Google Shape;368;p50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370" name="Google Shape;370;p50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1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74" name="Google Shape;374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75" name="Google Shape;375;p51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2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79" name="Google Shape;379;p52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80" name="Google Shape;380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381" name="Google Shape;381;p52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85" name="Google Shape;385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386" name="Google Shape;386;p53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9" name="Google Shape;389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90" name="Google Shape;390;p54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54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2" name="Google Shape;392;p54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5" name="Google Shape;395;p55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397" name="Google Shape;397;p55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8" name="Google Shape;398;p55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9" name="Google Shape;399;p55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0" name="Google Shape;400;p55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1" name="Google Shape;401;p55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4" name="Google Shape;404;p56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5" name="Google Shape;405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06" name="Google Shape;406;p56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7" name="Google Shape;407;p56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8" name="Google Shape;408;p56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56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0" name="Google Shape;410;p56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57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4" name="Google Shape;414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15" name="Google Shape;415;p57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p57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7" name="Google Shape;417;p57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8" name="Google Shape;418;p57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9" name="Google Shape;419;p57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0" name="Google Shape;420;p57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21" name="Google Shape;421;p57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57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8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6" name="Google Shape;426;p58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7" name="Google Shape;427;p58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8" name="Google Shape;428;p58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9" name="Google Shape;429;p58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0" name="Google Shape;430;p58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1" name="Google Shape;431;p58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2" name="Google Shape;432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433" name="Google Shape;433;p58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4" name="Google Shape;434;p58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5" name="Google Shape;435;p58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6" name="Google Shape;436;p58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7" name="Google Shape;437;p58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8" name="Google Shape;438;p58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9" name="Google Shape;439;p58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0" name="Google Shape;440;p58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1" name="Google Shape;441;p58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2" name="Google Shape;442;p58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46" name="Google Shape;446;p59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7" name="Google Shape;447;p59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60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1" name="Google Shape;451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52" name="Google Shape;452;p60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1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6" name="Google Shape;456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57" name="Google Shape;457;p61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8" name="Google Shape;458;p61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9" name="Google Shape;459;p61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0" name="Google Shape;460;p61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1" name="Google Shape;461;p61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469" name="Google Shape;469;p64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4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71" name="Google Shape;471;p64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2" name="Google Shape;472;p64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76" name="Google Shape;476;p65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77" name="Google Shape;477;p65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8" name="Google Shape;478;p65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65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7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7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6" name="Google Shape;486;p67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7" name="Google Shape;487;p67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8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68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91" name="Google Shape;491;p68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2" name="Google Shape;492;p68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9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9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69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9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69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9" name="Google Shape;499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0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3" name="Google Shape;503;p70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504" name="Google Shape;504;p70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8" name="Google Shape;508;p71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2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1" name="Google Shape;511;p7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2" name="Google Shape;512;p7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7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72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5" name="Google Shape;515;p72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6" name="Google Shape;51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8" name="Google Shape;518;p7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7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7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7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73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3" name="Google Shape;52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5" name="Google Shape;525;p74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4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74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74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74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4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1" name="Google Shape;531;p74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2" name="Google Shape;532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4" name="Google Shape;534;p7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7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7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75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9" name="Google Shape;539;p75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0" name="Google Shape;540;p75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1" name="Google Shape;541;p75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2" name="Google Shape;542;p75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3" name="Google Shape;543;p75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4" name="Google Shape;544;p75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5" name="Google Shape;545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6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76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76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76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1" name="Google Shape;551;p76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2" name="Google Shape;552;p76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3" name="Google Shape;553;p76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4" name="Google Shape;5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7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57" name="Google Shape;557;p7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8" name="Google Shape;558;p7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7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0" name="Google Shape;560;p77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77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2" name="Google Shape;562;p77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7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7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68" name="Google Shape;56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1" name="Google Shape;571;p79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2" name="Google Shape;572;p79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3" name="Google Shape;573;p79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4" name="Google Shape;574;p79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79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8" name="Google Shape;578;p8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9" name="Google Shape;579;p8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8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2" name="Google Shape;582;p8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3" name="Google Shape;583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5" name="Google Shape;585;p8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6" name="Google Shape;586;p81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81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81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9" name="Google Shape;589;p81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81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1" name="Google Shape;591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2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4" name="Google Shape;594;p8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5" name="Google Shape;595;p8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6" name="Google Shape;596;p8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82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8" name="Google Shape;598;p82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99" name="Google Shape;599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83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2" name="Google Shape;602;p8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3" name="Google Shape;603;p83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4" name="Google Shape;604;p8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83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6" name="Google Shape;606;p83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7" name="Google Shape;607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8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0" name="Google Shape;610;p84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1" name="Google Shape;611;p8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2" name="Google Shape;612;p84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84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4" name="Google Shape;614;p84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5" name="Google Shape;615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5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8" name="Google Shape;618;p85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9" name="Google Shape;619;p85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0" name="Google Shape;620;p85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1" name="Google Shape;621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6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4" name="Google Shape;624;p8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5" name="Google Shape;625;p8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6" name="Google Shape;626;p8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6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28" name="Google Shape;628;p86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9" name="Google Shape;629;p86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0" name="Google Shape;630;p86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1" name="Google Shape;631;p86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86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3" name="Google Shape;633;p86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4" name="Google Shape;634;p86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5" name="Google Shape;635;p86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6" name="Google Shape;636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7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39" name="Google Shape;639;p87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640" name="Google Shape;640;p8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8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8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87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87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5" name="Google Shape;645;p87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6" name="Google Shape;646;p87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7" name="Google Shape;647;p87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48" name="Google Shape;648;p87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9" name="Google Shape;649;p87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0" name="Google Shape;650;p87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1" name="Google Shape;651;p87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2" name="Google Shape;652;p87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3" name="Google Shape;653;p87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4" name="Google Shape;654;p87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" name="Google Shape;655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44" Type="http://schemas.openxmlformats.org/officeDocument/2006/relationships/theme" Target="../theme/theme2.xml"/><Relationship Id="rId21" Type="http://schemas.openxmlformats.org/officeDocument/2006/relationships/slideLayout" Target="../slideLayouts/slideLayout21.xml"/><Relationship Id="rId43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3.xml"/><Relationship Id="rId20" Type="http://schemas.openxmlformats.org/officeDocument/2006/relationships/slideLayout" Target="../slideLayouts/slideLayout63.xml"/><Relationship Id="rId42" Type="http://schemas.openxmlformats.org/officeDocument/2006/relationships/slideLayout" Target="../slideLayouts/slideLayout85.xml"/><Relationship Id="rId41" Type="http://schemas.openxmlformats.org/officeDocument/2006/relationships/slideLayout" Target="../slideLayouts/slideLayout84.xml"/><Relationship Id="rId22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64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66.xml"/><Relationship Id="rId1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9.xml"/><Relationship Id="rId25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0.xml"/><Relationship Id="rId5" Type="http://schemas.openxmlformats.org/officeDocument/2006/relationships/slideLayout" Target="../slideLayouts/slideLayout48.xml"/><Relationship Id="rId6" Type="http://schemas.openxmlformats.org/officeDocument/2006/relationships/slideLayout" Target="../slideLayouts/slideLayout49.xml"/><Relationship Id="rId29" Type="http://schemas.openxmlformats.org/officeDocument/2006/relationships/slideLayout" Target="../slideLayouts/slideLayout72.xml"/><Relationship Id="rId7" Type="http://schemas.openxmlformats.org/officeDocument/2006/relationships/slideLayout" Target="../slideLayouts/slideLayout50.xml"/><Relationship Id="rId8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3.xml"/><Relationship Id="rId32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57.xml"/><Relationship Id="rId36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59.xml"/><Relationship Id="rId38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33" name="Google Shape;333;p4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34" name="Google Shape;334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8" r:id="rId18"/>
    <p:sldLayoutId id="2147483709" r:id="rId19"/>
    <p:sldLayoutId id="2147483710" r:id="rId20"/>
    <p:sldLayoutId id="2147483711" r:id="rId21"/>
    <p:sldLayoutId id="2147483712" r:id="rId22"/>
    <p:sldLayoutId id="2147483713" r:id="rId23"/>
    <p:sldLayoutId id="2147483714" r:id="rId24"/>
    <p:sldLayoutId id="2147483715" r:id="rId25"/>
    <p:sldLayoutId id="2147483716" r:id="rId26"/>
    <p:sldLayoutId id="2147483717" r:id="rId27"/>
    <p:sldLayoutId id="2147483718" r:id="rId28"/>
    <p:sldLayoutId id="2147483719" r:id="rId29"/>
    <p:sldLayoutId id="2147483720" r:id="rId30"/>
    <p:sldLayoutId id="2147483721" r:id="rId31"/>
    <p:sldLayoutId id="2147483722" r:id="rId32"/>
    <p:sldLayoutId id="2147483723" r:id="rId33"/>
    <p:sldLayoutId id="2147483724" r:id="rId34"/>
    <p:sldLayoutId id="2147483725" r:id="rId35"/>
    <p:sldLayoutId id="2147483726" r:id="rId36"/>
    <p:sldLayoutId id="2147483727" r:id="rId37"/>
    <p:sldLayoutId id="2147483728" r:id="rId38"/>
    <p:sldLayoutId id="2147483729" r:id="rId39"/>
    <p:sldLayoutId id="2147483730" r:id="rId40"/>
    <p:sldLayoutId id="2147483731" r:id="rId41"/>
    <p:sldLayoutId id="2147483732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1.png"/><Relationship Id="rId5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88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661" name="Google Shape;661;p88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62" name="Google Shape;662;p88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8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8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8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8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8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8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8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8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8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8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8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8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8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8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88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88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88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88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88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88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88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88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8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88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88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88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88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88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88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88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88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88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8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88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88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88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88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88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88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88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88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88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8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88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88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88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88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88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88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88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88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88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8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88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88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88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88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88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88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88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88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88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8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88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88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88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88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0" name="Google Shape;730;p88"/>
          <p:cNvSpPr txBox="1"/>
          <p:nvPr>
            <p:ph type="ctrTitle"/>
          </p:nvPr>
        </p:nvSpPr>
        <p:spPr>
          <a:xfrm>
            <a:off x="903650" y="261850"/>
            <a:ext cx="33033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800">
                <a:latin typeface="Oswald"/>
                <a:ea typeface="Oswald"/>
                <a:cs typeface="Oswald"/>
                <a:sym typeface="Oswald"/>
              </a:rPr>
              <a:t>СИМВОЛИ ТА РЯДКИ</a:t>
            </a:r>
            <a:endParaRPr sz="3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8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-UA" sz="38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8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1" name="Google Shape;731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7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</a:t>
            </a:r>
            <a:r>
              <a:rPr lang="uk-UA" sz="3800"/>
              <a:t>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sp>
        <p:nvSpPr>
          <p:cNvPr id="822" name="Google Shape;822;p97"/>
          <p:cNvSpPr txBox="1"/>
          <p:nvPr/>
        </p:nvSpPr>
        <p:spPr>
          <a:xfrm>
            <a:off x="1204500" y="2359794"/>
            <a:ext cx="79395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Виводимо англійські заголовні, прописні, з нового рядка, в рядок, з номерами і без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23" name="Google Shape;823;p97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4" name="Google Shape;824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8"/>
          <p:cNvSpPr txBox="1"/>
          <p:nvPr>
            <p:ph type="title"/>
          </p:nvPr>
        </p:nvSpPr>
        <p:spPr>
          <a:xfrm>
            <a:off x="2206500" y="406550"/>
            <a:ext cx="15558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latin typeface="Oswald"/>
                <a:ea typeface="Oswald"/>
                <a:cs typeface="Oswald"/>
                <a:sym typeface="Oswald"/>
              </a:rPr>
              <a:t>СИМВОЛ ПО КОДУ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30" name="Google Shape;830;p98"/>
          <p:cNvPicPr preferRelativeResize="0"/>
          <p:nvPr/>
        </p:nvPicPr>
        <p:blipFill rotWithShape="1">
          <a:blip r:embed="rId3">
            <a:alphaModFix/>
          </a:blip>
          <a:srcRect b="47450" l="13760" r="43372" t="23007"/>
          <a:stretch/>
        </p:blipFill>
        <p:spPr>
          <a:xfrm>
            <a:off x="1539081" y="1760525"/>
            <a:ext cx="2693326" cy="2809627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8"/>
          <p:cNvSpPr txBox="1"/>
          <p:nvPr>
            <p:ph type="title"/>
          </p:nvPr>
        </p:nvSpPr>
        <p:spPr>
          <a:xfrm>
            <a:off x="5145300" y="406551"/>
            <a:ext cx="15558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>
                <a:latin typeface="Oswald"/>
                <a:ea typeface="Oswald"/>
                <a:cs typeface="Oswald"/>
                <a:sym typeface="Oswald"/>
              </a:rPr>
              <a:t>КОД ПО </a:t>
            </a:r>
            <a:r>
              <a:rPr lang="uk-UA" sz="2000">
                <a:latin typeface="Oswald"/>
                <a:ea typeface="Oswald"/>
                <a:cs typeface="Oswald"/>
                <a:sym typeface="Oswald"/>
              </a:rPr>
              <a:t>СИМВОЛУ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32" name="Google Shape;832;p98"/>
          <p:cNvPicPr preferRelativeResize="0"/>
          <p:nvPr/>
        </p:nvPicPr>
        <p:blipFill rotWithShape="1">
          <a:blip r:embed="rId4">
            <a:alphaModFix/>
          </a:blip>
          <a:srcRect b="48445" l="14729" r="34459" t="15192"/>
          <a:stretch/>
        </p:blipFill>
        <p:spPr>
          <a:xfrm>
            <a:off x="5369826" y="1760525"/>
            <a:ext cx="2876675" cy="291752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9"/>
          <p:cNvSpPr txBox="1"/>
          <p:nvPr>
            <p:ph idx="4294967295" type="title"/>
          </p:nvPr>
        </p:nvSpPr>
        <p:spPr>
          <a:xfrm>
            <a:off x="5513250" y="2796252"/>
            <a:ext cx="3584100" cy="14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uk-UA" u="non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ПОЄДНУЄМО  </a:t>
            </a:r>
            <a:r>
              <a:rPr b="0" lang="uk-UA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СИМВОЛИ В РЯДКИ</a:t>
            </a:r>
            <a:endParaRPr b="0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9" name="Google Shape;839;p99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99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99"/>
          <p:cNvSpPr/>
          <p:nvPr/>
        </p:nvSpPr>
        <p:spPr>
          <a:xfrm>
            <a:off x="2416676" y="4376203"/>
            <a:ext cx="4310652" cy="142874"/>
          </a:xfrm>
          <a:custGeom>
            <a:rect b="b" l="l" r="r" t="t"/>
            <a:pathLst>
              <a:path extrusionOk="0" h="1473" w="44442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99"/>
          <p:cNvSpPr txBox="1"/>
          <p:nvPr/>
        </p:nvSpPr>
        <p:spPr>
          <a:xfrm>
            <a:off x="538000" y="328698"/>
            <a:ext cx="4676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325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ТИП  ДАНИХ STRING</a:t>
            </a:r>
            <a:endParaRPr b="1" sz="325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3" name="Google Shape;843;p99"/>
          <p:cNvSpPr txBox="1"/>
          <p:nvPr/>
        </p:nvSpPr>
        <p:spPr>
          <a:xfrm>
            <a:off x="431494" y="1320806"/>
            <a:ext cx="3755700" cy="11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2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200">
                <a:latin typeface="Courier New"/>
                <a:ea typeface="Courier New"/>
                <a:cs typeface="Courier New"/>
                <a:sym typeface="Courier New"/>
              </a:rPr>
              <a:t>або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&lt;string.h&gt;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44" name="Google Shape;844;p99"/>
          <p:cNvSpPr txBox="1"/>
          <p:nvPr/>
        </p:nvSpPr>
        <p:spPr>
          <a:xfrm>
            <a:off x="538012" y="3087300"/>
            <a:ext cx="4233300" cy="20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s1;</a:t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uk-UA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</a:t>
            </a:r>
            <a:r>
              <a:rPr lang="uk-UA" sz="2400">
                <a:latin typeface="Courier New"/>
                <a:ea typeface="Courier New"/>
                <a:cs typeface="Courier New"/>
                <a:sym typeface="Courier New"/>
              </a:rPr>
              <a:t>2=”</a:t>
            </a:r>
            <a:r>
              <a:rPr lang="uk-UA" sz="2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uk-UA" sz="2400"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45" name="Google Shape;845;p99"/>
          <p:cNvPicPr preferRelativeResize="0"/>
          <p:nvPr/>
        </p:nvPicPr>
        <p:blipFill rotWithShape="1">
          <a:blip r:embed="rId3">
            <a:alphaModFix/>
          </a:blip>
          <a:srcRect b="57732" l="0" r="20521" t="0"/>
          <a:stretch/>
        </p:blipFill>
        <p:spPr>
          <a:xfrm>
            <a:off x="5513249" y="893032"/>
            <a:ext cx="3377698" cy="9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9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0"/>
          <p:cNvSpPr txBox="1"/>
          <p:nvPr>
            <p:ph idx="4294967295" type="subTitle"/>
          </p:nvPr>
        </p:nvSpPr>
        <p:spPr>
          <a:xfrm>
            <a:off x="790950" y="1256738"/>
            <a:ext cx="4395000" cy="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solidFill>
                  <a:schemeClr val="dk1"/>
                </a:solidFill>
              </a:rPr>
              <a:t>ВВЕДЕННЯ - ВИВЕДЕННЯ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852" name="Google Shape;852;p100"/>
          <p:cNvCxnSpPr/>
          <p:nvPr/>
        </p:nvCxnSpPr>
        <p:spPr>
          <a:xfrm>
            <a:off x="1434850" y="2515665"/>
            <a:ext cx="2516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100"/>
          <p:cNvSpPr txBox="1"/>
          <p:nvPr>
            <p:ph idx="4294967295" type="subTitle"/>
          </p:nvPr>
        </p:nvSpPr>
        <p:spPr>
          <a:xfrm>
            <a:off x="1148475" y="2588484"/>
            <a:ext cx="30441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solidFill>
                  <a:schemeClr val="dk1"/>
                </a:solidFill>
              </a:rPr>
              <a:t>СЛОВА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854" name="Google Shape;854;p100"/>
          <p:cNvCxnSpPr/>
          <p:nvPr/>
        </p:nvCxnSpPr>
        <p:spPr>
          <a:xfrm>
            <a:off x="1434850" y="3717519"/>
            <a:ext cx="25167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100"/>
          <p:cNvSpPr txBox="1"/>
          <p:nvPr>
            <p:ph idx="4294967295" type="subTitle"/>
          </p:nvPr>
        </p:nvSpPr>
        <p:spPr>
          <a:xfrm>
            <a:off x="1103350" y="3790434"/>
            <a:ext cx="31797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</a:rPr>
              <a:t>РЯДКИ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856" name="Google Shape;856;p100"/>
          <p:cNvSpPr txBox="1"/>
          <p:nvPr/>
        </p:nvSpPr>
        <p:spPr>
          <a:xfrm>
            <a:off x="2169600" y="186544"/>
            <a:ext cx="46965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4460">
                <a:solidFill>
                  <a:srgbClr val="17365D"/>
                </a:solidFill>
                <a:latin typeface="Oswald"/>
                <a:ea typeface="Oswald"/>
                <a:cs typeface="Oswald"/>
                <a:sym typeface="Oswald"/>
              </a:rPr>
              <a:t>ТИП   </a:t>
            </a:r>
            <a:r>
              <a:rPr b="1" lang="uk-UA" sz="4460">
                <a:latin typeface="Oswald"/>
                <a:ea typeface="Oswald"/>
                <a:cs typeface="Oswald"/>
                <a:sym typeface="Oswald"/>
              </a:rPr>
              <a:t>STRING</a:t>
            </a:r>
            <a:endParaRPr b="1" sz="446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7" name="Google Shape;857;p100"/>
          <p:cNvSpPr txBox="1"/>
          <p:nvPr/>
        </p:nvSpPr>
        <p:spPr>
          <a:xfrm>
            <a:off x="922125" y="3067219"/>
            <a:ext cx="40962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cin&gt;&gt;s;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8" name="Google Shape;858;p100"/>
          <p:cNvSpPr txBox="1"/>
          <p:nvPr/>
        </p:nvSpPr>
        <p:spPr>
          <a:xfrm>
            <a:off x="990150" y="4269244"/>
            <a:ext cx="39606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getline(cin, s);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9" name="Google Shape;859;p100"/>
          <p:cNvSpPr txBox="1"/>
          <p:nvPr/>
        </p:nvSpPr>
        <p:spPr>
          <a:xfrm>
            <a:off x="940350" y="1793503"/>
            <a:ext cx="4096200" cy="53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string s; string s1=”Hello”;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0" name="Google Shape;860;p100"/>
          <p:cNvSpPr txBox="1"/>
          <p:nvPr/>
        </p:nvSpPr>
        <p:spPr>
          <a:xfrm>
            <a:off x="5087675" y="2102475"/>
            <a:ext cx="3960600" cy="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1" name="Google Shape;861;p100"/>
          <p:cNvSpPr txBox="1"/>
          <p:nvPr>
            <p:ph idx="4294967295" type="subTitle"/>
          </p:nvPr>
        </p:nvSpPr>
        <p:spPr>
          <a:xfrm>
            <a:off x="5764200" y="1559522"/>
            <a:ext cx="3044100" cy="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БІБЛІОТЕКА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62" name="Google Shape;862;p100"/>
          <p:cNvPicPr preferRelativeResize="0"/>
          <p:nvPr/>
        </p:nvPicPr>
        <p:blipFill rotWithShape="1">
          <a:blip r:embed="rId3">
            <a:alphaModFix/>
          </a:blip>
          <a:srcRect b="0" l="9505" r="24391" t="27849"/>
          <a:stretch/>
        </p:blipFill>
        <p:spPr>
          <a:xfrm>
            <a:off x="5532484" y="2897138"/>
            <a:ext cx="3507525" cy="1640772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1"/>
          <p:cNvSpPr txBox="1"/>
          <p:nvPr>
            <p:ph type="title"/>
          </p:nvPr>
        </p:nvSpPr>
        <p:spPr>
          <a:xfrm>
            <a:off x="822125" y="-11"/>
            <a:ext cx="2811900" cy="112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/>
              <a:t>СЛОВО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/>
              <a:t>cin</a:t>
            </a:r>
            <a:endParaRPr sz="2000"/>
          </a:p>
        </p:txBody>
      </p:sp>
      <p:sp>
        <p:nvSpPr>
          <p:cNvPr id="869" name="Google Shape;869;p101"/>
          <p:cNvSpPr txBox="1"/>
          <p:nvPr>
            <p:ph type="title"/>
          </p:nvPr>
        </p:nvSpPr>
        <p:spPr>
          <a:xfrm>
            <a:off x="5836800" y="394800"/>
            <a:ext cx="1555800" cy="72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/>
              <a:t>РЯДОК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000"/>
              <a:t>getline()</a:t>
            </a:r>
            <a:endParaRPr sz="2000"/>
          </a:p>
        </p:txBody>
      </p:sp>
      <p:sp>
        <p:nvSpPr>
          <p:cNvPr id="870" name="Google Shape;870;p101"/>
          <p:cNvSpPr txBox="1"/>
          <p:nvPr/>
        </p:nvSpPr>
        <p:spPr>
          <a:xfrm>
            <a:off x="517774" y="1296300"/>
            <a:ext cx="373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string s="Hello", s2;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17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 cin&gt;&gt;s2;</a:t>
            </a:r>
            <a:endParaRPr b="1" sz="1700"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  cout&lt;&lt;s2&lt;&lt;endl;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1" name="Google Shape;871;p101"/>
          <p:cNvSpPr txBox="1"/>
          <p:nvPr/>
        </p:nvSpPr>
        <p:spPr>
          <a:xfrm>
            <a:off x="4680750" y="1282369"/>
            <a:ext cx="3867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&lt;cstring 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string s="FiveOne", s2;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uk-UA" sz="17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getline(cin, s2);</a:t>
            </a:r>
            <a:endParaRPr b="1" sz="1700"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  cout&lt;&lt;s2&lt;&lt;endl;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72" name="Google Shape;872;p10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02"/>
          <p:cNvSpPr txBox="1"/>
          <p:nvPr>
            <p:ph type="ctrTitle"/>
          </p:nvPr>
        </p:nvSpPr>
        <p:spPr>
          <a:xfrm>
            <a:off x="3060725" y="389144"/>
            <a:ext cx="60834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sp>
        <p:nvSpPr>
          <p:cNvPr id="878" name="Google Shape;878;p102"/>
          <p:cNvSpPr txBox="1"/>
          <p:nvPr/>
        </p:nvSpPr>
        <p:spPr>
          <a:xfrm>
            <a:off x="2056200" y="2290631"/>
            <a:ext cx="58446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>
                <a:latin typeface="Roboto"/>
                <a:ea typeface="Roboto"/>
                <a:cs typeface="Roboto"/>
                <a:sym typeface="Roboto"/>
              </a:rPr>
              <a:t>Вводимо та виводимо рядки з пробілами та без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79" name="Google Shape;879;p10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03"/>
          <p:cNvSpPr txBox="1"/>
          <p:nvPr>
            <p:ph type="title"/>
          </p:nvPr>
        </p:nvSpPr>
        <p:spPr>
          <a:xfrm>
            <a:off x="1519238" y="373725"/>
            <a:ext cx="61113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ФУНКЦІЇ </a:t>
            </a:r>
            <a:r>
              <a:rPr lang="uk-UA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-UA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ОБРОБКИ РЯДКІВ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86" name="Google Shape;88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297" y="3432134"/>
            <a:ext cx="2246550" cy="1323236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103"/>
          <p:cNvSpPr txBox="1"/>
          <p:nvPr/>
        </p:nvSpPr>
        <p:spPr>
          <a:xfrm>
            <a:off x="1039792" y="1524888"/>
            <a:ext cx="5083800" cy="16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Бібліотеки  С++ мають весь набір   функцій обробки рядків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8" name="Google Shape;888;p103"/>
          <p:cNvSpPr txBox="1"/>
          <p:nvPr/>
        </p:nvSpPr>
        <p:spPr>
          <a:xfrm>
            <a:off x="6534624" y="1306449"/>
            <a:ext cx="1699500" cy="16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300"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300">
                <a:latin typeface="Courier New"/>
                <a:ea typeface="Courier New"/>
                <a:cs typeface="Courier New"/>
                <a:sym typeface="Courier New"/>
              </a:rPr>
              <a:t>length()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300">
                <a:latin typeface="Courier New"/>
                <a:ea typeface="Courier New"/>
                <a:cs typeface="Courier New"/>
                <a:sym typeface="Courier New"/>
              </a:rPr>
              <a:t>erase()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300">
                <a:latin typeface="Courier New"/>
                <a:ea typeface="Courier New"/>
                <a:cs typeface="Courier New"/>
                <a:sym typeface="Courier New"/>
              </a:rPr>
              <a:t>insert()</a:t>
            </a:r>
            <a:endParaRPr b="1" sz="2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89" name="Google Shape;889;p103"/>
          <p:cNvPicPr preferRelativeResize="0"/>
          <p:nvPr/>
        </p:nvPicPr>
        <p:blipFill rotWithShape="1">
          <a:blip r:embed="rId4">
            <a:alphaModFix/>
          </a:blip>
          <a:srcRect b="0" l="0" r="0" t="5285"/>
          <a:stretch/>
        </p:blipFill>
        <p:spPr>
          <a:xfrm>
            <a:off x="6534625" y="3073894"/>
            <a:ext cx="2604175" cy="20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3"/>
          <p:cNvPicPr preferRelativeResize="0"/>
          <p:nvPr/>
        </p:nvPicPr>
        <p:blipFill rotWithShape="1">
          <a:blip r:embed="rId5">
            <a:alphaModFix/>
          </a:blip>
          <a:srcRect b="0" l="11654" r="13590" t="0"/>
          <a:stretch/>
        </p:blipFill>
        <p:spPr>
          <a:xfrm>
            <a:off x="4206950" y="3430750"/>
            <a:ext cx="2038375" cy="11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4"/>
          <p:cNvSpPr txBox="1"/>
          <p:nvPr>
            <p:ph type="title"/>
          </p:nvPr>
        </p:nvSpPr>
        <p:spPr>
          <a:xfrm>
            <a:off x="3973475" y="0"/>
            <a:ext cx="4201200" cy="753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ДОВЖИНА</a:t>
            </a:r>
            <a:r>
              <a:rPr lang="uk-UA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РЯДКА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97" name="Google Shape;89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575" y="1474931"/>
            <a:ext cx="2858649" cy="168376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104"/>
          <p:cNvSpPr txBox="1"/>
          <p:nvPr/>
        </p:nvSpPr>
        <p:spPr>
          <a:xfrm>
            <a:off x="3973473" y="1251425"/>
            <a:ext cx="46851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string s;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getline(cin, s);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cout&lt;&lt;s&lt;&lt;endl;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  cout&lt;&lt; </a:t>
            </a:r>
            <a:r>
              <a:rPr b="1" lang="uk-UA" sz="1800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s.length()</a:t>
            </a: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99" name="Google Shape;899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5"/>
          <p:cNvSpPr txBox="1"/>
          <p:nvPr>
            <p:ph type="title"/>
          </p:nvPr>
        </p:nvSpPr>
        <p:spPr>
          <a:xfrm>
            <a:off x="3801775" y="0"/>
            <a:ext cx="4610400" cy="6924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ОБ</a:t>
            </a:r>
            <a:r>
              <a:rPr lang="uk-UA">
                <a:latin typeface="Oswald"/>
                <a:ea typeface="Oswald"/>
                <a:cs typeface="Oswald"/>
                <a:sym typeface="Oswald"/>
              </a:rPr>
              <a:t>’ЄДНАННЯ</a:t>
            </a:r>
            <a:r>
              <a:rPr lang="uk-UA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РЯДКІВ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5" name="Google Shape;905;p105"/>
          <p:cNvSpPr txBox="1"/>
          <p:nvPr/>
        </p:nvSpPr>
        <p:spPr>
          <a:xfrm>
            <a:off x="4138713" y="867302"/>
            <a:ext cx="4018200" cy="43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string s1="Hello";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string s, s2="World";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s=s1 </a:t>
            </a:r>
            <a:r>
              <a:rPr b="1" lang="uk-UA" sz="25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s2;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  cout&lt;&lt;s&lt;&lt;endl ;  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06" name="Google Shape;906;p105"/>
          <p:cNvPicPr preferRelativeResize="0"/>
          <p:nvPr/>
        </p:nvPicPr>
        <p:blipFill rotWithShape="1">
          <a:blip r:embed="rId3">
            <a:alphaModFix/>
          </a:blip>
          <a:srcRect b="0" l="18401" r="13594" t="0"/>
          <a:stretch/>
        </p:blipFill>
        <p:spPr>
          <a:xfrm>
            <a:off x="796651" y="1516575"/>
            <a:ext cx="2942200" cy="211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06"/>
          <p:cNvSpPr txBox="1"/>
          <p:nvPr>
            <p:ph type="title"/>
          </p:nvPr>
        </p:nvSpPr>
        <p:spPr>
          <a:xfrm>
            <a:off x="4032775" y="0"/>
            <a:ext cx="4847100" cy="8988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ВИДАЛЕННЯ</a:t>
            </a:r>
            <a:r>
              <a:rPr lang="uk-UA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СИМВОЛІВ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3" name="Google Shape;913;p106"/>
          <p:cNvPicPr preferRelativeResize="0"/>
          <p:nvPr/>
        </p:nvPicPr>
        <p:blipFill rotWithShape="1">
          <a:blip r:embed="rId3">
            <a:alphaModFix/>
          </a:blip>
          <a:srcRect b="0" l="0" r="0" t="5285"/>
          <a:stretch/>
        </p:blipFill>
        <p:spPr>
          <a:xfrm>
            <a:off x="939090" y="1460851"/>
            <a:ext cx="2604175" cy="20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106"/>
          <p:cNvSpPr txBox="1"/>
          <p:nvPr/>
        </p:nvSpPr>
        <p:spPr>
          <a:xfrm>
            <a:off x="4182576" y="980700"/>
            <a:ext cx="410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string s;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getline(cin, s);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  cout&lt;&lt;s&lt;&lt;endl;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uk-UA" sz="1900">
                <a:solidFill>
                  <a:srgbClr val="5B0F00"/>
                </a:solidFill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s.erase(1,2);</a:t>
            </a:r>
            <a:endParaRPr sz="1900">
              <a:solidFill>
                <a:srgbClr val="5B0F00"/>
              </a:solidFill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15" name="Google Shape;915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89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Типи </a:t>
            </a:r>
            <a:r>
              <a:rPr lang="uk-UA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-UA" sz="2600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даних</a:t>
            </a:r>
            <a:endParaRPr sz="2600"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37" name="Google Shape;737;p89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2600"/>
              <a:t>Цілі</a:t>
            </a:r>
            <a:endParaRPr sz="2600"/>
          </a:p>
        </p:txBody>
      </p:sp>
      <p:sp>
        <p:nvSpPr>
          <p:cNvPr id="738" name="Google Shape;738;p89"/>
          <p:cNvSpPr/>
          <p:nvPr/>
        </p:nvSpPr>
        <p:spPr>
          <a:xfrm>
            <a:off x="1771563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           </a:t>
            </a:r>
            <a:endParaRPr/>
          </a:p>
        </p:txBody>
      </p:sp>
      <p:sp>
        <p:nvSpPr>
          <p:cNvPr id="739" name="Google Shape;739;p89"/>
          <p:cNvSpPr/>
          <p:nvPr/>
        </p:nvSpPr>
        <p:spPr>
          <a:xfrm>
            <a:off x="4138195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89"/>
          <p:cNvSpPr/>
          <p:nvPr/>
        </p:nvSpPr>
        <p:spPr>
          <a:xfrm>
            <a:off x="6504831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                  </a:t>
            </a:r>
            <a:endParaRPr/>
          </a:p>
        </p:txBody>
      </p:sp>
      <p:cxnSp>
        <p:nvCxnSpPr>
          <p:cNvPr id="741" name="Google Shape;741;p89"/>
          <p:cNvCxnSpPr>
            <a:stCxn id="738" idx="3"/>
            <a:endCxn id="739" idx="1"/>
          </p:cNvCxnSpPr>
          <p:nvPr/>
        </p:nvCxnSpPr>
        <p:spPr>
          <a:xfrm>
            <a:off x="2639163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742" name="Google Shape;742;p89"/>
          <p:cNvCxnSpPr/>
          <p:nvPr/>
        </p:nvCxnSpPr>
        <p:spPr>
          <a:xfrm>
            <a:off x="5005788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743" name="Google Shape;743;p89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600"/>
              <a:t>Дійсні</a:t>
            </a:r>
            <a:endParaRPr sz="2600"/>
          </a:p>
        </p:txBody>
      </p:sp>
      <p:sp>
        <p:nvSpPr>
          <p:cNvPr id="744" name="Google Shape;744;p89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600"/>
              <a:t>Символьні</a:t>
            </a:r>
            <a:endParaRPr sz="2600"/>
          </a:p>
        </p:txBody>
      </p:sp>
      <p:sp>
        <p:nvSpPr>
          <p:cNvPr id="745" name="Google Shape;745;p89"/>
          <p:cNvSpPr/>
          <p:nvPr/>
        </p:nvSpPr>
        <p:spPr>
          <a:xfrm>
            <a:off x="1832025" y="2166507"/>
            <a:ext cx="746700" cy="638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89"/>
          <p:cNvSpPr/>
          <p:nvPr/>
        </p:nvSpPr>
        <p:spPr>
          <a:xfrm>
            <a:off x="4138200" y="2166511"/>
            <a:ext cx="867600" cy="6384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89"/>
          <p:cNvSpPr/>
          <p:nvPr/>
        </p:nvSpPr>
        <p:spPr>
          <a:xfrm>
            <a:off x="6475780" y="2109246"/>
            <a:ext cx="867600" cy="753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89"/>
          <p:cNvSpPr txBox="1"/>
          <p:nvPr>
            <p:ph type="title"/>
          </p:nvPr>
        </p:nvSpPr>
        <p:spPr>
          <a:xfrm>
            <a:off x="2450875" y="4166065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3 </a:t>
            </a:r>
            <a:r>
              <a:rPr lang="uk-UA"/>
              <a:t>  </a:t>
            </a:r>
            <a:r>
              <a:rPr lang="uk-UA" u="sng">
                <a:solidFill>
                  <a:schemeClr val="accent1"/>
                </a:solidFill>
              </a:rPr>
              <a:t>базові типи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749" name="Google Shape;749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07"/>
          <p:cNvSpPr txBox="1"/>
          <p:nvPr>
            <p:ph type="title"/>
          </p:nvPr>
        </p:nvSpPr>
        <p:spPr>
          <a:xfrm>
            <a:off x="3745150" y="-266929"/>
            <a:ext cx="4641300" cy="11751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ВСТАВКА</a:t>
            </a:r>
            <a:r>
              <a:rPr lang="uk-UA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СИМВОЛІВ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21" name="Google Shape;921;p107"/>
          <p:cNvSpPr txBox="1"/>
          <p:nvPr/>
        </p:nvSpPr>
        <p:spPr>
          <a:xfrm>
            <a:off x="4230576" y="908163"/>
            <a:ext cx="400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string s,s1=”AB”;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getline(cin, s);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cout&lt;&lt;s&lt;&lt;endl;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highlight>
                  <a:schemeClr val="accent2"/>
                </a:highlight>
                <a:latin typeface="Courier New"/>
                <a:ea typeface="Courier New"/>
                <a:cs typeface="Courier New"/>
                <a:sym typeface="Courier New"/>
              </a:rPr>
              <a:t>     s.insert(1, s1);</a:t>
            </a:r>
            <a:endParaRPr sz="1800">
              <a:highlight>
                <a:schemeClr val="accent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22" name="Google Shape;922;p107"/>
          <p:cNvPicPr preferRelativeResize="0"/>
          <p:nvPr/>
        </p:nvPicPr>
        <p:blipFill rotWithShape="1">
          <a:blip r:embed="rId3">
            <a:alphaModFix/>
          </a:blip>
          <a:srcRect b="8974" l="23325" r="28973" t="6991"/>
          <a:stretch/>
        </p:blipFill>
        <p:spPr>
          <a:xfrm>
            <a:off x="853124" y="1582164"/>
            <a:ext cx="2892026" cy="214933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8"/>
          <p:cNvSpPr txBox="1"/>
          <p:nvPr>
            <p:ph type="ctrTitle"/>
          </p:nvPr>
        </p:nvSpPr>
        <p:spPr>
          <a:xfrm>
            <a:off x="3060725" y="389143"/>
            <a:ext cx="60834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929" name="Google Shape;929;p10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0" name="Google Shape;930;p108"/>
          <p:cNvSpPr txBox="1"/>
          <p:nvPr/>
        </p:nvSpPr>
        <p:spPr>
          <a:xfrm>
            <a:off x="1473974" y="1864825"/>
            <a:ext cx="7425300" cy="23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Введіть рядок та виконайте з допомогою функцій: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визначте довжину рядка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видаліть другий  символ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додайте в кінець рядка крапку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-UA" sz="2400">
                <a:latin typeface="Roboto"/>
                <a:ea typeface="Roboto"/>
                <a:cs typeface="Roboto"/>
                <a:sym typeface="Roboto"/>
              </a:rPr>
              <a:t>введіть ще один рядок та по’єднайте їх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1" name="Google Shape;931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9"/>
          <p:cNvSpPr txBox="1"/>
          <p:nvPr>
            <p:ph type="title"/>
          </p:nvPr>
        </p:nvSpPr>
        <p:spPr>
          <a:xfrm>
            <a:off x="725200" y="3808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-UA">
                <a:latin typeface="Roboto"/>
                <a:ea typeface="Roboto"/>
                <a:cs typeface="Roboto"/>
                <a:sym typeface="Roboto"/>
              </a:rPr>
              <a:t>ВИВЕДЕННЯ</a:t>
            </a:r>
            <a:r>
              <a:rPr b="0" lang="uk-UA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lang="uk-UA" u="sng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РЯДКІВ</a:t>
            </a:r>
            <a:r>
              <a:rPr b="0" lang="uk-UA" u="sng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0" lang="uk-UA" u="sng">
                <a:latin typeface="Roboto"/>
                <a:ea typeface="Roboto"/>
                <a:cs typeface="Roboto"/>
                <a:sym typeface="Roboto"/>
              </a:rPr>
              <a:t>ПОСИМВОЛЬНО</a:t>
            </a:r>
            <a:endParaRPr b="0" u="sng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37" name="Google Shape;937;p109"/>
          <p:cNvGrpSpPr/>
          <p:nvPr/>
        </p:nvGrpSpPr>
        <p:grpSpPr>
          <a:xfrm>
            <a:off x="2799437" y="1526369"/>
            <a:ext cx="3544846" cy="2325060"/>
            <a:chOff x="2648175" y="1309900"/>
            <a:chExt cx="3847657" cy="2523673"/>
          </a:xfrm>
        </p:grpSpPr>
        <p:sp>
          <p:nvSpPr>
            <p:cNvPr id="938" name="Google Shape;938;p109"/>
            <p:cNvSpPr/>
            <p:nvPr/>
          </p:nvSpPr>
          <p:spPr>
            <a:xfrm>
              <a:off x="2648175" y="1309900"/>
              <a:ext cx="3847657" cy="2523673"/>
            </a:xfrm>
            <a:custGeom>
              <a:rect b="b" l="l" r="r" t="t"/>
              <a:pathLst>
                <a:path extrusionOk="0" h="8723" w="1330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09"/>
            <p:cNvSpPr/>
            <p:nvPr/>
          </p:nvSpPr>
          <p:spPr>
            <a:xfrm>
              <a:off x="3043355" y="1510394"/>
              <a:ext cx="3054692" cy="2122975"/>
            </a:xfrm>
            <a:custGeom>
              <a:rect b="b" l="l" r="r" t="t"/>
              <a:pathLst>
                <a:path extrusionOk="0" h="7338" w="10559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109"/>
            <p:cNvSpPr/>
            <p:nvPr/>
          </p:nvSpPr>
          <p:spPr>
            <a:xfrm>
              <a:off x="2778938" y="2441692"/>
              <a:ext cx="136548" cy="265300"/>
            </a:xfrm>
            <a:custGeom>
              <a:rect b="b" l="l" r="r" t="t"/>
              <a:pathLst>
                <a:path extrusionOk="0" h="917" w="472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109"/>
            <p:cNvSpPr/>
            <p:nvPr/>
          </p:nvSpPr>
          <p:spPr>
            <a:xfrm>
              <a:off x="6231408" y="2372835"/>
              <a:ext cx="133655" cy="398094"/>
            </a:xfrm>
            <a:custGeom>
              <a:rect b="b" l="l" r="r" t="t"/>
              <a:pathLst>
                <a:path extrusionOk="0" h="1376" w="462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09"/>
            <p:cNvSpPr/>
            <p:nvPr/>
          </p:nvSpPr>
          <p:spPr>
            <a:xfrm>
              <a:off x="6209132" y="1510394"/>
              <a:ext cx="178207" cy="133662"/>
            </a:xfrm>
            <a:custGeom>
              <a:rect b="b" l="l" r="r" t="t"/>
              <a:pathLst>
                <a:path extrusionOk="0" h="462" w="616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09"/>
            <p:cNvSpPr/>
            <p:nvPr/>
          </p:nvSpPr>
          <p:spPr>
            <a:xfrm>
              <a:off x="2778938" y="2108403"/>
              <a:ext cx="133945" cy="197890"/>
            </a:xfrm>
            <a:custGeom>
              <a:rect b="b" l="l" r="r" t="t"/>
              <a:pathLst>
                <a:path extrusionOk="0" h="684" w="463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09"/>
            <p:cNvSpPr/>
            <p:nvPr/>
          </p:nvSpPr>
          <p:spPr>
            <a:xfrm>
              <a:off x="2778938" y="2837182"/>
              <a:ext cx="133945" cy="200783"/>
            </a:xfrm>
            <a:custGeom>
              <a:rect b="b" l="l" r="r" t="t"/>
              <a:pathLst>
                <a:path extrusionOk="0" h="694" w="463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09"/>
            <p:cNvSpPr/>
            <p:nvPr/>
          </p:nvSpPr>
          <p:spPr>
            <a:xfrm>
              <a:off x="3908353" y="1841368"/>
              <a:ext cx="1327297" cy="1060330"/>
            </a:xfrm>
            <a:custGeom>
              <a:rect b="b" l="l" r="r" t="t"/>
              <a:pathLst>
                <a:path extrusionOk="0" h="3665" w="4588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09"/>
            <p:cNvSpPr/>
            <p:nvPr/>
          </p:nvSpPr>
          <p:spPr>
            <a:xfrm>
              <a:off x="3243549" y="3168445"/>
              <a:ext cx="2656908" cy="133662"/>
            </a:xfrm>
            <a:custGeom>
              <a:rect b="b" l="l" r="r" t="t"/>
              <a:pathLst>
                <a:path extrusionOk="0" h="462" w="9184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09"/>
            <p:cNvSpPr/>
            <p:nvPr/>
          </p:nvSpPr>
          <p:spPr>
            <a:xfrm>
              <a:off x="3243549" y="3168445"/>
              <a:ext cx="598267" cy="133662"/>
            </a:xfrm>
            <a:custGeom>
              <a:rect b="b" l="l" r="r" t="t"/>
              <a:pathLst>
                <a:path extrusionOk="0" h="462" w="2068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09"/>
            <p:cNvSpPr/>
            <p:nvPr/>
          </p:nvSpPr>
          <p:spPr>
            <a:xfrm>
              <a:off x="3708159" y="3101614"/>
              <a:ext cx="267311" cy="267325"/>
            </a:xfrm>
            <a:custGeom>
              <a:rect b="b" l="l" r="r" t="t"/>
              <a:pathLst>
                <a:path extrusionOk="0" h="924" w="924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9" name="Google Shape;949;p109"/>
          <p:cNvSpPr/>
          <p:nvPr/>
        </p:nvSpPr>
        <p:spPr>
          <a:xfrm>
            <a:off x="6931300" y="1697175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109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" name="Google Shape;951;p109"/>
          <p:cNvCxnSpPr/>
          <p:nvPr/>
        </p:nvCxnSpPr>
        <p:spPr>
          <a:xfrm>
            <a:off x="5706750" y="1901625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2" name="Google Shape;952;p109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3" name="Google Shape;953;p109"/>
          <p:cNvSpPr txBox="1"/>
          <p:nvPr>
            <p:ph idx="4294967295" type="subTitle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for( ; ; )</a:t>
            </a:r>
            <a:endParaRPr b="1"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954" name="Google Shape;954;p109"/>
          <p:cNvGrpSpPr/>
          <p:nvPr/>
        </p:nvGrpSpPr>
        <p:grpSpPr>
          <a:xfrm flipH="1" rot="361642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955" name="Google Shape;955;p109"/>
            <p:cNvSpPr/>
            <p:nvPr/>
          </p:nvSpPr>
          <p:spPr>
            <a:xfrm>
              <a:off x="9085726" y="2973384"/>
              <a:ext cx="55283" cy="138667"/>
            </a:xfrm>
            <a:custGeom>
              <a:rect b="b" l="l" r="r" t="t"/>
              <a:pathLst>
                <a:path extrusionOk="0" h="2566" w="1023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09"/>
            <p:cNvSpPr/>
            <p:nvPr/>
          </p:nvSpPr>
          <p:spPr>
            <a:xfrm>
              <a:off x="9092265" y="3088597"/>
              <a:ext cx="108674" cy="34694"/>
            </a:xfrm>
            <a:custGeom>
              <a:rect b="b" l="l" r="r" t="t"/>
              <a:pathLst>
                <a:path extrusionOk="0" h="642" w="2011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09"/>
            <p:cNvSpPr/>
            <p:nvPr/>
          </p:nvSpPr>
          <p:spPr>
            <a:xfrm>
              <a:off x="8770997" y="2809481"/>
              <a:ext cx="186438" cy="260419"/>
            </a:xfrm>
            <a:custGeom>
              <a:rect b="b" l="l" r="r" t="t"/>
              <a:pathLst>
                <a:path extrusionOk="0" h="4819" w="345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09"/>
            <p:cNvSpPr/>
            <p:nvPr/>
          </p:nvSpPr>
          <p:spPr>
            <a:xfrm>
              <a:off x="8759811" y="3054876"/>
              <a:ext cx="103054" cy="68415"/>
            </a:xfrm>
            <a:custGeom>
              <a:rect b="b" l="l" r="r" t="t"/>
              <a:pathLst>
                <a:path extrusionOk="0" h="1266" w="1907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09"/>
            <p:cNvSpPr/>
            <p:nvPr/>
          </p:nvSpPr>
          <p:spPr>
            <a:xfrm>
              <a:off x="9086645" y="1862646"/>
              <a:ext cx="233237" cy="333913"/>
            </a:xfrm>
            <a:custGeom>
              <a:rect b="b" l="l" r="r" t="t"/>
              <a:pathLst>
                <a:path extrusionOk="0" h="6179" w="4316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09"/>
            <p:cNvSpPr/>
            <p:nvPr/>
          </p:nvSpPr>
          <p:spPr>
            <a:xfrm>
              <a:off x="8971427" y="1858918"/>
              <a:ext cx="192165" cy="285893"/>
            </a:xfrm>
            <a:custGeom>
              <a:rect b="b" l="l" r="r" t="t"/>
              <a:pathLst>
                <a:path extrusionOk="0" h="5252" w="3537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09"/>
            <p:cNvSpPr/>
            <p:nvPr/>
          </p:nvSpPr>
          <p:spPr>
            <a:xfrm>
              <a:off x="8996722" y="1638272"/>
              <a:ext cx="217349" cy="180980"/>
            </a:xfrm>
            <a:custGeom>
              <a:rect b="b" l="l" r="r" t="t"/>
              <a:pathLst>
                <a:path extrusionOk="0" h="3349" w="4022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09"/>
            <p:cNvSpPr/>
            <p:nvPr/>
          </p:nvSpPr>
          <p:spPr>
            <a:xfrm>
              <a:off x="9044926" y="1681882"/>
              <a:ext cx="145746" cy="148178"/>
            </a:xfrm>
            <a:custGeom>
              <a:rect b="b" l="l" r="r" t="t"/>
              <a:pathLst>
                <a:path extrusionOk="0" h="2742" w="2697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09"/>
            <p:cNvSpPr/>
            <p:nvPr/>
          </p:nvSpPr>
          <p:spPr>
            <a:xfrm>
              <a:off x="9050113" y="1778344"/>
              <a:ext cx="65605" cy="90895"/>
            </a:xfrm>
            <a:custGeom>
              <a:rect b="b" l="l" r="r" t="t"/>
              <a:pathLst>
                <a:path extrusionOk="0" h="1682" w="1214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09"/>
            <p:cNvSpPr/>
            <p:nvPr/>
          </p:nvSpPr>
          <p:spPr>
            <a:xfrm>
              <a:off x="9059462" y="1663941"/>
              <a:ext cx="124940" cy="78898"/>
            </a:xfrm>
            <a:custGeom>
              <a:rect b="b" l="l" r="r" t="t"/>
              <a:pathLst>
                <a:path extrusionOk="0" h="1460" w="2312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09"/>
            <p:cNvSpPr/>
            <p:nvPr/>
          </p:nvSpPr>
          <p:spPr>
            <a:xfrm>
              <a:off x="8863730" y="1872968"/>
              <a:ext cx="220159" cy="268146"/>
            </a:xfrm>
            <a:custGeom>
              <a:rect b="b" l="l" r="r" t="t"/>
              <a:pathLst>
                <a:path extrusionOk="0" h="4962" w="4074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09"/>
            <p:cNvSpPr/>
            <p:nvPr/>
          </p:nvSpPr>
          <p:spPr>
            <a:xfrm>
              <a:off x="8962082" y="2093991"/>
              <a:ext cx="20643" cy="18752"/>
            </a:xfrm>
            <a:custGeom>
              <a:rect b="b" l="l" r="r" t="t"/>
              <a:pathLst>
                <a:path extrusionOk="0" h="347" w="382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09"/>
            <p:cNvSpPr/>
            <p:nvPr/>
          </p:nvSpPr>
          <p:spPr>
            <a:xfrm>
              <a:off x="8769160" y="2114240"/>
              <a:ext cx="301911" cy="936968"/>
            </a:xfrm>
            <a:custGeom>
              <a:rect b="b" l="l" r="r" t="t"/>
              <a:pathLst>
                <a:path extrusionOk="0" h="17419" w="5529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09"/>
            <p:cNvSpPr/>
            <p:nvPr/>
          </p:nvSpPr>
          <p:spPr>
            <a:xfrm>
              <a:off x="9050113" y="1866375"/>
              <a:ext cx="87167" cy="49663"/>
            </a:xfrm>
            <a:custGeom>
              <a:rect b="b" l="l" r="r" t="t"/>
              <a:pathLst>
                <a:path extrusionOk="0" h="919" w="1613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09"/>
            <p:cNvSpPr/>
            <p:nvPr/>
          </p:nvSpPr>
          <p:spPr>
            <a:xfrm>
              <a:off x="8923660" y="1963809"/>
              <a:ext cx="287601" cy="175198"/>
            </a:xfrm>
            <a:custGeom>
              <a:rect b="b" l="l" r="r" t="t"/>
              <a:pathLst>
                <a:path extrusionOk="0" h="3242" w="5322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09"/>
            <p:cNvSpPr/>
            <p:nvPr/>
          </p:nvSpPr>
          <p:spPr>
            <a:xfrm>
              <a:off x="8935873" y="2030278"/>
              <a:ext cx="219186" cy="108728"/>
            </a:xfrm>
            <a:custGeom>
              <a:rect b="b" l="l" r="r" t="t"/>
              <a:pathLst>
                <a:path extrusionOk="0" fill="none" h="2012" w="4056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09"/>
            <p:cNvSpPr/>
            <p:nvPr/>
          </p:nvSpPr>
          <p:spPr>
            <a:xfrm>
              <a:off x="9140036" y="1974076"/>
              <a:ext cx="111485" cy="56256"/>
            </a:xfrm>
            <a:custGeom>
              <a:rect b="b" l="l" r="r" t="t"/>
              <a:pathLst>
                <a:path extrusionOk="0" h="1041" w="2063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09"/>
            <p:cNvSpPr/>
            <p:nvPr/>
          </p:nvSpPr>
          <p:spPr>
            <a:xfrm>
              <a:off x="9147494" y="1829844"/>
              <a:ext cx="293221" cy="353151"/>
            </a:xfrm>
            <a:custGeom>
              <a:rect b="b" l="l" r="r" t="t"/>
              <a:pathLst>
                <a:path extrusionOk="0" h="6535" w="5426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09"/>
            <p:cNvSpPr/>
            <p:nvPr/>
          </p:nvSpPr>
          <p:spPr>
            <a:xfrm>
              <a:off x="9332959" y="1966511"/>
              <a:ext cx="97272" cy="56472"/>
            </a:xfrm>
            <a:custGeom>
              <a:rect b="b" l="l" r="r" t="t"/>
              <a:pathLst>
                <a:path extrusionOk="0" h="1045" w="180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09"/>
            <p:cNvSpPr/>
            <p:nvPr/>
          </p:nvSpPr>
          <p:spPr>
            <a:xfrm>
              <a:off x="8972404" y="1989100"/>
              <a:ext cx="167686" cy="59012"/>
            </a:xfrm>
            <a:custGeom>
              <a:rect b="b" l="l" r="r" t="t"/>
              <a:pathLst>
                <a:path extrusionOk="0" fill="none" h="1092" w="3103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09"/>
            <p:cNvSpPr/>
            <p:nvPr/>
          </p:nvSpPr>
          <p:spPr>
            <a:xfrm>
              <a:off x="8985501" y="2116341"/>
              <a:ext cx="205596" cy="950745"/>
            </a:xfrm>
            <a:custGeom>
              <a:rect b="b" l="l" r="r" t="t"/>
              <a:pathLst>
                <a:path extrusionOk="0" h="17713" w="442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6" name="Google Shape;976;p109"/>
          <p:cNvSpPr txBox="1"/>
          <p:nvPr>
            <p:ph idx="4294967295" type="subTitle"/>
          </p:nvPr>
        </p:nvSpPr>
        <p:spPr>
          <a:xfrm>
            <a:off x="6937650" y="1716018"/>
            <a:ext cx="16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length()</a:t>
            </a:r>
            <a:endParaRPr b="1"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7" name="Google Shape;977;p109"/>
          <p:cNvSpPr txBox="1"/>
          <p:nvPr/>
        </p:nvSpPr>
        <p:spPr>
          <a:xfrm>
            <a:off x="3807750" y="953475"/>
            <a:ext cx="1899000" cy="12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35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</a:t>
            </a:r>
            <a:endParaRPr b="1" sz="35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8" name="Google Shape;978;p109"/>
          <p:cNvSpPr txBox="1"/>
          <p:nvPr/>
        </p:nvSpPr>
        <p:spPr>
          <a:xfrm>
            <a:off x="3707400" y="1912763"/>
            <a:ext cx="2099700" cy="129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0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b="1" sz="20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9" name="Google Shape;979;p109"/>
          <p:cNvSpPr txBox="1"/>
          <p:nvPr/>
        </p:nvSpPr>
        <p:spPr>
          <a:xfrm>
            <a:off x="1080675" y="3961931"/>
            <a:ext cx="60393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for(int i=0; </a:t>
            </a:r>
            <a:r>
              <a:rPr lang="uk-UA" sz="2000">
                <a:solidFill>
                  <a:schemeClr val="dk1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i&lt;s.length();</a:t>
            </a:r>
            <a:r>
              <a:rPr lang="uk-UA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i++)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cout&lt;&lt;s[i]&lt;&lt;endl;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0" name="Google Shape;980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0"/>
          <p:cNvSpPr txBox="1"/>
          <p:nvPr>
            <p:ph type="ctrTitle"/>
          </p:nvPr>
        </p:nvSpPr>
        <p:spPr>
          <a:xfrm>
            <a:off x="3060725" y="389143"/>
            <a:ext cx="6083400" cy="64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sp>
        <p:nvSpPr>
          <p:cNvPr id="986" name="Google Shape;986;p110"/>
          <p:cNvSpPr txBox="1"/>
          <p:nvPr/>
        </p:nvSpPr>
        <p:spPr>
          <a:xfrm>
            <a:off x="909900" y="1558644"/>
            <a:ext cx="31086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500">
                <a:latin typeface="Roboto"/>
                <a:ea typeface="Roboto"/>
                <a:cs typeface="Roboto"/>
                <a:sym typeface="Roboto"/>
              </a:rPr>
              <a:t>В</a:t>
            </a:r>
            <a:r>
              <a:rPr lang="uk-UA" sz="2500">
                <a:latin typeface="Roboto"/>
                <a:ea typeface="Roboto"/>
                <a:cs typeface="Roboto"/>
                <a:sym typeface="Roboto"/>
              </a:rPr>
              <a:t>иводимо ряд</a:t>
            </a:r>
            <a:r>
              <a:rPr lang="uk-UA" sz="2500">
                <a:latin typeface="Roboto"/>
                <a:ea typeface="Roboto"/>
                <a:cs typeface="Roboto"/>
                <a:sym typeface="Roboto"/>
              </a:rPr>
              <a:t>ок та виводимо його посимвольно 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87" name="Google Shape;987;p110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8" name="Google Shape;988;p110"/>
          <p:cNvSpPr txBox="1"/>
          <p:nvPr/>
        </p:nvSpPr>
        <p:spPr>
          <a:xfrm>
            <a:off x="4018500" y="1429250"/>
            <a:ext cx="5286000" cy="23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{string s="Hello, World!;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for(int i=0; i&lt;s.length(); i++)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     cout&lt;&lt;s[i]&lt;&lt;endl;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89" name="Google Shape;989;p1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111"/>
          <p:cNvSpPr txBox="1"/>
          <p:nvPr>
            <p:ph type="title"/>
          </p:nvPr>
        </p:nvSpPr>
        <p:spPr>
          <a:xfrm>
            <a:off x="4044675" y="110800"/>
            <a:ext cx="4483800" cy="10017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/>
              <a:t>ШИФР</a:t>
            </a:r>
            <a:r>
              <a:rPr lang="uk-UA">
                <a:solidFill>
                  <a:schemeClr val="accent1"/>
                </a:solidFill>
              </a:rPr>
              <a:t> ЦЕЗАРЯ</a:t>
            </a:r>
            <a:endParaRPr/>
          </a:p>
        </p:txBody>
      </p:sp>
      <p:pic>
        <p:nvPicPr>
          <p:cNvPr id="995" name="Google Shape;99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37150"/>
            <a:ext cx="2343900" cy="23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96" name="Google Shape;996;p111"/>
          <p:cNvSpPr txBox="1"/>
          <p:nvPr/>
        </p:nvSpPr>
        <p:spPr>
          <a:xfrm>
            <a:off x="4213970" y="978007"/>
            <a:ext cx="47604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#include &lt;string.h&gt;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{string s="ABCDE";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string s1="";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int sdvig=2;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for(int i=0; i&lt;s.length();i++)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{if (s[i]&gt;'Z')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s1+=</a:t>
            </a:r>
            <a:r>
              <a:rPr lang="uk-UA" sz="1700">
                <a:highlight>
                  <a:schemeClr val="accent5"/>
                </a:highlight>
                <a:latin typeface="Courier New"/>
                <a:ea typeface="Courier New"/>
                <a:cs typeface="Courier New"/>
                <a:sym typeface="Courier New"/>
              </a:rPr>
              <a:t>char(int(s[i])+sdvig - 26</a:t>
            </a: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    else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s1+=</a:t>
            </a:r>
            <a:r>
              <a:rPr lang="uk-UA" sz="1700">
                <a:highlight>
                  <a:schemeClr val="accent5"/>
                </a:highlight>
                <a:latin typeface="Courier New"/>
                <a:ea typeface="Courier New"/>
                <a:cs typeface="Courier New"/>
                <a:sym typeface="Courier New"/>
              </a:rPr>
              <a:t>char(int (s[i])+sdvig)</a:t>
            </a: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cout&lt;&lt;s1;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7" name="Google Shape;997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49" y="3430775"/>
            <a:ext cx="2897187" cy="12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8" name="Google Shape;998;p1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12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1004" name="Google Shape;1004;p11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5" name="Google Shape;1005;p112"/>
          <p:cNvSpPr txBox="1"/>
          <p:nvPr/>
        </p:nvSpPr>
        <p:spPr>
          <a:xfrm>
            <a:off x="1479863" y="2008946"/>
            <a:ext cx="66771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700">
                <a:latin typeface="Roboto"/>
                <a:ea typeface="Roboto"/>
                <a:cs typeface="Roboto"/>
                <a:sym typeface="Roboto"/>
              </a:rPr>
              <a:t>Напишіть код дешифрування рядка шифром Цезаря на базі коду шифрування з попереднього слайду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6" name="Google Shape;1006;p1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13"/>
          <p:cNvSpPr txBox="1"/>
          <p:nvPr>
            <p:ph type="title"/>
          </p:nvPr>
        </p:nvSpPr>
        <p:spPr>
          <a:xfrm>
            <a:off x="1345251" y="1226950"/>
            <a:ext cx="35292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/>
              <a:t>МАСИВ СИМВОЛІВ</a:t>
            </a:r>
            <a:endParaRPr/>
          </a:p>
        </p:txBody>
      </p:sp>
      <p:sp>
        <p:nvSpPr>
          <p:cNvPr id="1012" name="Google Shape;1012;p113"/>
          <p:cNvSpPr txBox="1"/>
          <p:nvPr>
            <p:ph idx="4294967295" type="title"/>
          </p:nvPr>
        </p:nvSpPr>
        <p:spPr>
          <a:xfrm>
            <a:off x="1619250" y="3033150"/>
            <a:ext cx="24906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/>
              <a:t>ТИП STRING</a:t>
            </a:r>
            <a:endParaRPr/>
          </a:p>
        </p:txBody>
      </p:sp>
      <p:sp>
        <p:nvSpPr>
          <p:cNvPr id="1013" name="Google Shape;1013;p113"/>
          <p:cNvSpPr txBox="1"/>
          <p:nvPr/>
        </p:nvSpPr>
        <p:spPr>
          <a:xfrm>
            <a:off x="1830058" y="1477435"/>
            <a:ext cx="3346800" cy="12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137150" spcFirstLastPara="1" rIns="205725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b="1" i="0" lang="uk-UA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s</a:t>
            </a:r>
            <a:r>
              <a:rPr b="1" i="0" lang="uk-UA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i="0" lang="uk-UA" sz="2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[100]</a:t>
            </a:r>
            <a:r>
              <a:rPr b="1" lang="uk-UA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0" sz="2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4" name="Google Shape;1014;p113"/>
          <p:cNvSpPr txBox="1"/>
          <p:nvPr/>
        </p:nvSpPr>
        <p:spPr>
          <a:xfrm>
            <a:off x="1924229" y="3911362"/>
            <a:ext cx="33468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600" lIns="205725" spcFirstLastPara="1" rIns="137150" wrap="square" tIns="2286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b="1" i="0" lang="uk-UA" sz="31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 s;</a:t>
            </a:r>
            <a:endParaRPr i="0" sz="3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r>
              <a:t/>
            </a:r>
            <a:endParaRPr i="0" sz="3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t/>
            </a:r>
            <a:endParaRPr i="0" sz="31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5" name="Google Shape;1015;p1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016" name="Google Shape;1016;p113"/>
          <p:cNvSpPr txBox="1"/>
          <p:nvPr/>
        </p:nvSpPr>
        <p:spPr>
          <a:xfrm>
            <a:off x="2152900" y="143046"/>
            <a:ext cx="4583400" cy="61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uk-UA" sz="2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 способи </a:t>
            </a:r>
            <a:r>
              <a:rPr lang="uk-UA" sz="26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обробки </a:t>
            </a:r>
            <a:r>
              <a:rPr i="0" lang="uk-UA" sz="2600" u="none" cap="none" strike="noStrik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рядків: 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4"/>
          <p:cNvSpPr txBox="1"/>
          <p:nvPr>
            <p:ph idx="4294967295" type="title"/>
          </p:nvPr>
        </p:nvSpPr>
        <p:spPr>
          <a:xfrm>
            <a:off x="469900" y="2195775"/>
            <a:ext cx="19548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MАСИВ СИМВОЛІВ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2" name="Google Shape;1022;p114"/>
          <p:cNvSpPr txBox="1"/>
          <p:nvPr>
            <p:ph idx="4294967295" type="title"/>
          </p:nvPr>
        </p:nvSpPr>
        <p:spPr>
          <a:xfrm>
            <a:off x="3411034" y="2284125"/>
            <a:ext cx="17172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200"/>
              <a:t>char []</a:t>
            </a:r>
            <a:endParaRPr sz="2200"/>
          </a:p>
        </p:txBody>
      </p:sp>
      <p:sp>
        <p:nvSpPr>
          <p:cNvPr id="1023" name="Google Shape;1023;p114"/>
          <p:cNvSpPr txBox="1"/>
          <p:nvPr/>
        </p:nvSpPr>
        <p:spPr>
          <a:xfrm>
            <a:off x="3316500" y="179950"/>
            <a:ext cx="2062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b="1" lang="uk-UA" sz="2060">
                <a:latin typeface="Calibri"/>
                <a:ea typeface="Calibri"/>
                <a:cs typeface="Calibri"/>
                <a:sym typeface="Calibri"/>
              </a:rPr>
              <a:t>char c;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b="1" lang="uk-UA" sz="2060">
                <a:latin typeface="Calibri"/>
                <a:ea typeface="Calibri"/>
                <a:cs typeface="Calibri"/>
                <a:sym typeface="Calibri"/>
              </a:rPr>
              <a:t>сhar c=‘Q’;</a:t>
            </a:r>
            <a:endParaRPr sz="600"/>
          </a:p>
        </p:txBody>
      </p:sp>
      <p:sp>
        <p:nvSpPr>
          <p:cNvPr id="1024" name="Google Shape;1024;p114"/>
          <p:cNvSpPr txBox="1"/>
          <p:nvPr>
            <p:ph idx="4294967295" type="body"/>
          </p:nvPr>
        </p:nvSpPr>
        <p:spPr>
          <a:xfrm>
            <a:off x="469900" y="3119350"/>
            <a:ext cx="5822700" cy="13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b="1" i="0" lang="uk-UA" sz="2100" u="none" cap="none" strike="noStrik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str1 [10]; </a:t>
            </a:r>
            <a:endParaRPr b="1" i="0" sz="2100" u="none" cap="none" strike="noStrike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b="1" i="0" lang="uk-UA" sz="2100" u="none" cap="none" strike="noStrik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str2 [10] = "Hello";</a:t>
            </a:r>
            <a:endParaRPr b="1" i="0" sz="2100" u="none" cap="none" strike="noStrike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b="1" i="0" lang="uk-UA" sz="2100" u="none" cap="none" strike="noStrik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str5 [] = "Very long line";</a:t>
            </a:r>
            <a:endParaRPr b="1" sz="21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t/>
            </a:r>
            <a:endParaRPr b="0" sz="210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5" name="Google Shape;1025;p1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26" name="Google Shape;1026;p114"/>
          <p:cNvSpPr txBox="1"/>
          <p:nvPr/>
        </p:nvSpPr>
        <p:spPr>
          <a:xfrm>
            <a:off x="469900" y="269325"/>
            <a:ext cx="2494800" cy="9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СИМВОЛ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1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/>
              <a:t>Функції роботи з масивами символів</a:t>
            </a:r>
            <a:endParaRPr/>
          </a:p>
        </p:txBody>
      </p:sp>
      <p:sp>
        <p:nvSpPr>
          <p:cNvPr id="1032" name="Google Shape;1032;p1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  <p:sp>
        <p:nvSpPr>
          <p:cNvPr id="1033" name="Google Shape;1033;p115"/>
          <p:cNvSpPr txBox="1"/>
          <p:nvPr/>
        </p:nvSpPr>
        <p:spPr>
          <a:xfrm>
            <a:off x="4142275" y="304275"/>
            <a:ext cx="5889600" cy="38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#include&lt;cstring&gt;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{char str1 [10], str4[2], str6[10];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char str2 [10] = "Hello";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char str5 [] = "Very long line";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int k=</a:t>
            </a:r>
            <a:r>
              <a:rPr b="1" lang="uk-UA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strlen</a:t>
            </a: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(str5);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cout&lt;&lt;k&lt;&lt;endl;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strcpy</a:t>
            </a: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(str1,str2);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cout&lt;&lt;str1&lt;&lt;endl;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strncpy(</a:t>
            </a: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str4,str5,2);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cout&lt;&lt;str4&lt;&lt;endl;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strcat(</a:t>
            </a: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str6,str4);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cout&lt;&lt;str6;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16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3800"/>
              <a:t>ЧАС ДЛЯ  </a:t>
            </a:r>
            <a:r>
              <a:rPr lang="uk-UA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1039" name="Google Shape;1039;p116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116"/>
          <p:cNvSpPr txBox="1"/>
          <p:nvPr/>
        </p:nvSpPr>
        <p:spPr>
          <a:xfrm>
            <a:off x="2166988" y="2381946"/>
            <a:ext cx="6677100" cy="17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uk-UA" sz="2700">
                <a:latin typeface="Roboto"/>
                <a:ea typeface="Roboto"/>
                <a:cs typeface="Roboto"/>
                <a:sym typeface="Roboto"/>
              </a:rPr>
              <a:t>Протестуйте код з функціями обробки масивів рядків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uk-UA" sz="2700">
                <a:latin typeface="Roboto"/>
                <a:ea typeface="Roboto"/>
                <a:cs typeface="Roboto"/>
                <a:sym typeface="Roboto"/>
              </a:rPr>
              <a:t>Знайдіть та попрацюйте з іншими функціями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0"/>
          <p:cNvSpPr txBox="1"/>
          <p:nvPr>
            <p:ph type="title"/>
          </p:nvPr>
        </p:nvSpPr>
        <p:spPr>
          <a:xfrm>
            <a:off x="4711100" y="180186"/>
            <a:ext cx="4353900" cy="99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000">
                <a:latin typeface="Oswald"/>
                <a:ea typeface="Oswald"/>
                <a:cs typeface="Oswald"/>
                <a:sym typeface="Oswald"/>
              </a:rPr>
              <a:t>СИМВОЛИ </a:t>
            </a:r>
            <a:r>
              <a:rPr lang="uk-UA" sz="3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СHAR</a:t>
            </a:r>
            <a:endParaRPr sz="3000" u="sng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5" name="Google Shape;755;p90"/>
          <p:cNvSpPr txBox="1"/>
          <p:nvPr/>
        </p:nvSpPr>
        <p:spPr>
          <a:xfrm>
            <a:off x="711408" y="1486097"/>
            <a:ext cx="3665700" cy="28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300">
                <a:latin typeface="Roboto"/>
                <a:ea typeface="Roboto"/>
                <a:cs typeface="Roboto"/>
                <a:sym typeface="Roboto"/>
              </a:rPr>
              <a:t>Символьний тип (сhar) - тип даних, призначений для зберігання одного символа у певному  кодуван</a:t>
            </a:r>
            <a:r>
              <a:rPr lang="uk-UA" sz="2700">
                <a:latin typeface="Roboto"/>
                <a:ea typeface="Roboto"/>
                <a:cs typeface="Roboto"/>
                <a:sym typeface="Roboto"/>
              </a:rPr>
              <a:t>ні.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90"/>
          <p:cNvPicPr preferRelativeResize="0"/>
          <p:nvPr/>
        </p:nvPicPr>
        <p:blipFill rotWithShape="1">
          <a:blip r:embed="rId3">
            <a:alphaModFix/>
          </a:blip>
          <a:srcRect b="0" l="5484" r="8950" t="0"/>
          <a:stretch/>
        </p:blipFill>
        <p:spPr>
          <a:xfrm>
            <a:off x="4711099" y="1664075"/>
            <a:ext cx="4142224" cy="1815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0"/>
          <p:cNvSpPr txBox="1"/>
          <p:nvPr/>
        </p:nvSpPr>
        <p:spPr>
          <a:xfrm>
            <a:off x="4553292" y="3757545"/>
            <a:ext cx="46695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123450" spcFirstLastPara="1" rIns="277350" wrap="square" tIns="495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char c=’₴’; 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char ch, buk;</a:t>
            </a:r>
            <a:endParaRPr b="1" sz="30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8" name="Google Shape;758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91"/>
          <p:cNvSpPr txBox="1"/>
          <p:nvPr/>
        </p:nvSpPr>
        <p:spPr>
          <a:xfrm>
            <a:off x="967975" y="2708125"/>
            <a:ext cx="78342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9525" lIns="123450" spcFirstLastPara="1" rIns="277350" wrap="square" tIns="495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char c, ch, buk;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uk-UA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cin</a:t>
            </a: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1" lang="uk-UA" sz="21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с;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ch=’$’;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buk=’A’;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cout&lt;&lt;c&lt;&lt;’ ‘&lt;&lt;ch&lt;&lt;buk&lt;&lt;’ ‘&lt;&lt;</a:t>
            </a:r>
            <a:r>
              <a:rPr lang="uk-UA" sz="21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sizeof(c)</a:t>
            </a:r>
            <a:r>
              <a:rPr lang="uk-UA" sz="21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i="0" sz="2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4" name="Google Shape;764;p91"/>
          <p:cNvSpPr txBox="1"/>
          <p:nvPr>
            <p:ph type="title"/>
          </p:nvPr>
        </p:nvSpPr>
        <p:spPr>
          <a:xfrm>
            <a:off x="725200" y="373725"/>
            <a:ext cx="84189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26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ВВЕДЕННЯ-ВИВЕДЕННЯ  </a:t>
            </a:r>
            <a:r>
              <a:rPr lang="uk-UA" sz="2600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СИМВОЛІ</a:t>
            </a:r>
            <a:r>
              <a:rPr lang="uk-UA" sz="3400" u="sng">
                <a:solidFill>
                  <a:schemeClr val="accent4"/>
                </a:solidFill>
              </a:rPr>
              <a:t>В</a:t>
            </a:r>
            <a:endParaRPr sz="3400" u="sng">
              <a:solidFill>
                <a:schemeClr val="accent4"/>
              </a:solidFill>
            </a:endParaRPr>
          </a:p>
        </p:txBody>
      </p:sp>
      <p:sp>
        <p:nvSpPr>
          <p:cNvPr id="765" name="Google Shape;765;p91"/>
          <p:cNvSpPr txBox="1"/>
          <p:nvPr/>
        </p:nvSpPr>
        <p:spPr>
          <a:xfrm>
            <a:off x="6449650" y="1405813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766" name="Google Shape;766;p91"/>
          <p:cNvCxnSpPr/>
          <p:nvPr/>
        </p:nvCxnSpPr>
        <p:spPr>
          <a:xfrm>
            <a:off x="1453425" y="4536567"/>
            <a:ext cx="2755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1"/>
          <p:cNvCxnSpPr/>
          <p:nvPr/>
        </p:nvCxnSpPr>
        <p:spPr>
          <a:xfrm>
            <a:off x="1453425" y="2396675"/>
            <a:ext cx="27555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1"/>
          <p:cNvSpPr txBox="1"/>
          <p:nvPr/>
        </p:nvSpPr>
        <p:spPr>
          <a:xfrm>
            <a:off x="6449650" y="1840175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69" name="Google Shape;769;p91"/>
          <p:cNvSpPr txBox="1"/>
          <p:nvPr/>
        </p:nvSpPr>
        <p:spPr>
          <a:xfrm>
            <a:off x="6449650" y="2273775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0" name="Google Shape;770;p91"/>
          <p:cNvSpPr txBox="1"/>
          <p:nvPr/>
        </p:nvSpPr>
        <p:spPr>
          <a:xfrm>
            <a:off x="6449650" y="2719831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71" name="Google Shape;771;p91"/>
          <p:cNvSpPr txBox="1"/>
          <p:nvPr/>
        </p:nvSpPr>
        <p:spPr>
          <a:xfrm>
            <a:off x="6449650" y="3164206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-UA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772" name="Google Shape;7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9742" y="1304199"/>
            <a:ext cx="2107100" cy="14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2"/>
          <p:cNvSpPr txBox="1"/>
          <p:nvPr>
            <p:ph type="title"/>
          </p:nvPr>
        </p:nvSpPr>
        <p:spPr>
          <a:xfrm>
            <a:off x="5200425" y="163163"/>
            <a:ext cx="3443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chemeClr val="lt1"/>
                </a:solidFill>
              </a:rPr>
              <a:t>СИМВОЛИ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chemeClr val="lt1"/>
                </a:solidFill>
              </a:rPr>
              <a:t>ЗАКОДОВАНІ?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779" name="Google Shape;779;p92"/>
          <p:cNvPicPr preferRelativeResize="0"/>
          <p:nvPr/>
        </p:nvPicPr>
        <p:blipFill rotWithShape="1">
          <a:blip r:embed="rId3">
            <a:alphaModFix/>
          </a:blip>
          <a:srcRect b="53863" l="12200" r="8935" t="23525"/>
          <a:stretch/>
        </p:blipFill>
        <p:spPr>
          <a:xfrm>
            <a:off x="4636453" y="1923281"/>
            <a:ext cx="4402172" cy="2430206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92"/>
          <p:cNvSpPr txBox="1"/>
          <p:nvPr/>
        </p:nvSpPr>
        <p:spPr>
          <a:xfrm>
            <a:off x="899351" y="909155"/>
            <a:ext cx="37371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char  x;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cin&gt;&gt;x;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cout&lt;&lt; x&lt;&lt;endl;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uk-UA" sz="1800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cout&lt;&lt;int(x)</a:t>
            </a: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81" name="Google Shape;781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93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ASCII</a:t>
            </a:r>
            <a:r>
              <a:rPr lang="uk-UA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-UA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КОДУВАННЯ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87" name="Google Shape;787;p93"/>
          <p:cNvPicPr preferRelativeResize="0"/>
          <p:nvPr/>
        </p:nvPicPr>
        <p:blipFill rotWithShape="1">
          <a:blip r:embed="rId3">
            <a:alphaModFix/>
          </a:blip>
          <a:srcRect b="0" l="0" r="17005" t="7183"/>
          <a:stretch/>
        </p:blipFill>
        <p:spPr>
          <a:xfrm>
            <a:off x="4407550" y="1840516"/>
            <a:ext cx="4432625" cy="24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93"/>
          <p:cNvPicPr preferRelativeResize="0"/>
          <p:nvPr/>
        </p:nvPicPr>
        <p:blipFill rotWithShape="1">
          <a:blip r:embed="rId4">
            <a:alphaModFix/>
          </a:blip>
          <a:srcRect b="0" l="13096" r="12993" t="0"/>
          <a:stretch/>
        </p:blipFill>
        <p:spPr>
          <a:xfrm>
            <a:off x="916210" y="1840509"/>
            <a:ext cx="2815850" cy="1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94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СИМВОЛ ПО </a:t>
            </a:r>
            <a:r>
              <a:rPr lang="uk-UA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КОДУ</a:t>
            </a:r>
            <a:endParaRPr u="sng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5" name="Google Shape;795;p94"/>
          <p:cNvSpPr txBox="1"/>
          <p:nvPr>
            <p:ph type="title"/>
          </p:nvPr>
        </p:nvSpPr>
        <p:spPr>
          <a:xfrm>
            <a:off x="725195" y="4274726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latin typeface="Oswald"/>
                <a:ea typeface="Oswald"/>
                <a:cs typeface="Oswald"/>
                <a:sym typeface="Oswald"/>
              </a:rPr>
              <a:t>КОД </a:t>
            </a:r>
            <a:r>
              <a:rPr lang="uk-UA">
                <a:latin typeface="Oswald"/>
                <a:ea typeface="Oswald"/>
                <a:cs typeface="Oswald"/>
                <a:sym typeface="Oswald"/>
              </a:rPr>
              <a:t>ПО </a:t>
            </a:r>
            <a:r>
              <a:rPr lang="uk-UA" u="sng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СИМВОЛУ</a:t>
            </a:r>
            <a:endParaRPr u="sng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96" name="Google Shape;796;p94"/>
          <p:cNvPicPr preferRelativeResize="0"/>
          <p:nvPr/>
        </p:nvPicPr>
        <p:blipFill rotWithShape="1">
          <a:blip r:embed="rId3">
            <a:alphaModFix/>
          </a:blip>
          <a:srcRect b="0" l="9057" r="8447" t="0"/>
          <a:stretch/>
        </p:blipFill>
        <p:spPr>
          <a:xfrm>
            <a:off x="1116847" y="1099970"/>
            <a:ext cx="4317226" cy="2943562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94"/>
          <p:cNvSpPr txBox="1"/>
          <p:nvPr/>
        </p:nvSpPr>
        <p:spPr>
          <a:xfrm>
            <a:off x="5434075" y="1377375"/>
            <a:ext cx="35376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    int x;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cin&gt;&gt;x;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cout&lt;&lt; char(x);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8" name="Google Shape;798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type="title"/>
          </p:nvPr>
        </p:nvSpPr>
        <p:spPr>
          <a:xfrm>
            <a:off x="1295625" y="633050"/>
            <a:ext cx="7544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ASCII </a:t>
            </a:r>
            <a:r>
              <a:rPr lang="uk-UA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ГРАФІКА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04" name="Google Shape;804;p95"/>
          <p:cNvPicPr preferRelativeResize="0"/>
          <p:nvPr/>
        </p:nvPicPr>
        <p:blipFill rotWithShape="1">
          <a:blip r:embed="rId3">
            <a:alphaModFix/>
          </a:blip>
          <a:srcRect b="13636" l="12919" r="3405" t="0"/>
          <a:stretch/>
        </p:blipFill>
        <p:spPr>
          <a:xfrm>
            <a:off x="914175" y="1496738"/>
            <a:ext cx="2776419" cy="1734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95"/>
          <p:cNvPicPr preferRelativeResize="0"/>
          <p:nvPr/>
        </p:nvPicPr>
        <p:blipFill rotWithShape="1">
          <a:blip r:embed="rId4">
            <a:alphaModFix/>
          </a:blip>
          <a:srcRect b="0" l="5277" r="58379" t="0"/>
          <a:stretch/>
        </p:blipFill>
        <p:spPr>
          <a:xfrm>
            <a:off x="7487203" y="1704733"/>
            <a:ext cx="1352960" cy="1734019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95"/>
          <p:cNvSpPr txBox="1"/>
          <p:nvPr/>
        </p:nvSpPr>
        <p:spPr>
          <a:xfrm flipH="1">
            <a:off x="4228575" y="1957725"/>
            <a:ext cx="40212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>
                <a:latin typeface="Courier New"/>
                <a:ea typeface="Courier New"/>
                <a:cs typeface="Courier New"/>
                <a:sym typeface="Courier New"/>
              </a:rPr>
              <a:t>cout&lt;&lt;”  /\---/\”&lt;&lt;endl;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600">
                <a:latin typeface="Courier New"/>
                <a:ea typeface="Courier New"/>
                <a:cs typeface="Courier New"/>
                <a:sym typeface="Courier New"/>
              </a:rPr>
              <a:t>cout&lt;&lt;”(.  `.  ‘ )”&lt;&lt;endl”;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7" name="Google Shape;807;p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8025" y="2914667"/>
            <a:ext cx="1801833" cy="953484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96"/>
          <p:cNvSpPr txBox="1"/>
          <p:nvPr>
            <p:ph type="title"/>
          </p:nvPr>
        </p:nvSpPr>
        <p:spPr>
          <a:xfrm>
            <a:off x="5200425" y="163163"/>
            <a:ext cx="3443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highlight>
                  <a:schemeClr val="accent2"/>
                </a:highlight>
              </a:rPr>
              <a:t>ДОДАЄМО</a:t>
            </a:r>
            <a:r>
              <a:rPr lang="uk-UA">
                <a:highlight>
                  <a:schemeClr val="accent2"/>
                </a:highlight>
              </a:rPr>
              <a:t> </a:t>
            </a:r>
            <a:endParaRPr>
              <a:highlight>
                <a:schemeClr val="accent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>
                <a:solidFill>
                  <a:schemeClr val="lt1"/>
                </a:solidFill>
              </a:rPr>
              <a:t>ЦИКЛИ</a:t>
            </a:r>
            <a:r>
              <a:rPr lang="uk-UA">
                <a:solidFill>
                  <a:schemeClr val="accent1"/>
                </a:solidFill>
              </a:rPr>
              <a:t>?</a:t>
            </a:r>
            <a:endParaRPr/>
          </a:p>
        </p:txBody>
      </p:sp>
      <p:pic>
        <p:nvPicPr>
          <p:cNvPr id="814" name="Google Shape;81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458" y="2322006"/>
            <a:ext cx="2195050" cy="21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96"/>
          <p:cNvSpPr txBox="1"/>
          <p:nvPr/>
        </p:nvSpPr>
        <p:spPr>
          <a:xfrm>
            <a:off x="909506" y="1056296"/>
            <a:ext cx="3748500" cy="30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    int x;	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for(x=65;x&lt;90;x++)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	cout&lt;&lt;char(x)&lt;&lt;endl;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6" name="Google Shape;816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-UA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